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  <p:embeddedFont>
      <p:font typeface="DM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HelveticaNeue-regular.fntdata"/><Relationship Id="rId41" Type="http://schemas.openxmlformats.org/officeDocument/2006/relationships/slide" Target="slides/slide35.xml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.fntdata"/><Relationship Id="rId50" Type="http://schemas.openxmlformats.org/officeDocument/2006/relationships/font" Target="fonts/DMSans-regular.fntdata"/><Relationship Id="rId53" Type="http://schemas.openxmlformats.org/officeDocument/2006/relationships/font" Target="fonts/DMSans-boldItalic.fntdata"/><Relationship Id="rId52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que se puede llevar a cabo en formato “Breakout Rooms”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-419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-419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los equipos sean de números pares, máximo 4 participantes por equipo y de así requerirse, ser acompañados por un tutor.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</a:rPr>
              <a:t>Nota para el docente: Presentará ejemplos de cada tipo de Integridad Referencial para que los estudiantes, en Break Out Rooms de entre 8 y 10 integrantes, identifiquen.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-419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-419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Portada de 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s-419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contenidos@coderhouse.com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b="1" lang="es-419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-419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c1983538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1c1983538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-419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-419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3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1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5" name="Google Shape;9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6" name="Google Shape;96;p3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hyperlink" Target="https://www.youtube.com/watch?v=31DuU-98XtY" TargetMode="External"/><Relationship Id="rId5" Type="http://schemas.openxmlformats.org/officeDocument/2006/relationships/hyperlink" Target="https://www.youtube.com/watch?v=ADDGLd623-Q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9"/>
          <p:cNvSpPr txBox="1"/>
          <p:nvPr/>
        </p:nvSpPr>
        <p:spPr>
          <a:xfrm>
            <a:off x="1758450" y="1925250"/>
            <a:ext cx="5627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Importación y Gestión de Datos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39"/>
          <p:cNvSpPr txBox="1"/>
          <p:nvPr/>
        </p:nvSpPr>
        <p:spPr>
          <a:xfrm>
            <a:off x="1461300" y="1077288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7.</a:t>
            </a:r>
            <a:r>
              <a:rPr b="0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SQL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3. Importar contenido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5" name="Google Shape;225;p48"/>
          <p:cNvSpPr txBox="1"/>
          <p:nvPr/>
        </p:nvSpPr>
        <p:spPr>
          <a:xfrm>
            <a:off x="473350" y="1633300"/>
            <a:ext cx="8141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Iniciamos la importación mediante el Asistente mencionado antes.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Seleccionamos si: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Importamos la información a la tabla actual.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creamos una nueva tabla.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Y/o si eliminamos los datos existentes, previos a importar este contenido.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6" name="Google Shape;22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0163" y="2924246"/>
            <a:ext cx="4667475" cy="136681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8"/>
          <p:cNvSpPr/>
          <p:nvPr/>
        </p:nvSpPr>
        <p:spPr>
          <a:xfrm>
            <a:off x="2348929" y="3813871"/>
            <a:ext cx="4453800" cy="165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8"/>
          <p:cNvSpPr/>
          <p:nvPr/>
        </p:nvSpPr>
        <p:spPr>
          <a:xfrm>
            <a:off x="2348929" y="3996318"/>
            <a:ext cx="4453800" cy="1656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8"/>
          <p:cNvSpPr/>
          <p:nvPr/>
        </p:nvSpPr>
        <p:spPr>
          <a:xfrm>
            <a:off x="2348929" y="4178234"/>
            <a:ext cx="4453800" cy="129600"/>
          </a:xfrm>
          <a:prstGeom prst="rect">
            <a:avLst/>
          </a:prstGeom>
          <a:noFill/>
          <a:ln cap="flat" cmpd="sng" w="19050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4. Importar contenido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457725" y="2592625"/>
            <a:ext cx="4730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Asistente detectará el formato de archivo y hará un match estimado de contenido, el cual podremos ajustar luego.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UTF-8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el formato de mayor compatibilidad de caracteres.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Verifica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mos que coincidan los campos / contenido.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Validamos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columnas / datos, en la vista previa inferior.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6" name="Google Shape;2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125" y="1455112"/>
            <a:ext cx="3231825" cy="22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5. Importar contenido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50"/>
          <p:cNvSpPr txBox="1"/>
          <p:nvPr/>
        </p:nvSpPr>
        <p:spPr>
          <a:xfrm>
            <a:off x="457725" y="2516425"/>
            <a:ext cx="4611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Finalmente, validamos todo el proceso realizado a través del Asistente para importación, y presionamos el botón Next.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Finalizada la importación de registros, veremos un mensaje de Mysql Workbench con el total de datos que se agregaron en la tabla elegida.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3" name="Google Shape;24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8737" y="1858737"/>
            <a:ext cx="3919514" cy="15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6. Validar el contenido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" name="Google Shape;249;p51"/>
          <p:cNvSpPr txBox="1"/>
          <p:nvPr/>
        </p:nvSpPr>
        <p:spPr>
          <a:xfrm>
            <a:off x="473350" y="1633300"/>
            <a:ext cx="29028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Refresquemos los datos de la tabla para validar la correcta importación de la información.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incluso apreciar cómo Mysql Workbench resolvió el campo autonumérico.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0" name="Google Shape;25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575" y="1412137"/>
            <a:ext cx="50863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5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56" name="Google Shape;256;p5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" name="Google Shape;257;p5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52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SQL: inserción de datos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" name="Google Shape;259;p5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53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65" name="Google Shape;265;p5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5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53"/>
          <p:cNvSpPr txBox="1"/>
          <p:nvPr/>
        </p:nvSpPr>
        <p:spPr>
          <a:xfrm>
            <a:off x="501450" y="1081750"/>
            <a:ext cx="797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SQL: inserción de datos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8" name="Google Shape;26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3"/>
          <p:cNvSpPr txBox="1"/>
          <p:nvPr/>
        </p:nvSpPr>
        <p:spPr>
          <a:xfrm>
            <a:off x="542625" y="2524550"/>
            <a:ext cx="7832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Practicarás la inserción de datos con el proceso de importación de datos, con archivos txt, csv y/o Excel.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Debes generar tu propio archivo .CSV con, al menos 3 registros, a cargar en la tabla productos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no generaste la tabla, copia su código CREATE desde la </a:t>
            </a:r>
            <a:r>
              <a:rPr b="0" i="0" lang="es-419" sz="1350" u="sng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diapositiva 12</a:t>
            </a:r>
            <a:endParaRPr b="0" i="0" sz="1350" u="sng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Importa el archivo CSV, agregando los registros que has creado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Investiga Mysql Workbench para ver cómo Exportar el contenido de esta misma tabla, hacia un archivo en formato .JSON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5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4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54"/>
          <p:cNvSpPr txBox="1"/>
          <p:nvPr/>
        </p:nvSpPr>
        <p:spPr>
          <a:xfrm>
            <a:off x="473350" y="2235700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Integridad referencial</a:t>
            </a:r>
            <a:endParaRPr b="0" i="0" sz="2500" u="none" cap="none" strike="noStrike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7" name="Google Shape;277;p54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8" name="Google Shape;278;p5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79" name="Google Shape;279;p5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" name="Google Shape;280;p54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5"/>
          <p:cNvSpPr txBox="1"/>
          <p:nvPr/>
        </p:nvSpPr>
        <p:spPr>
          <a:xfrm>
            <a:off x="4519500" y="1820650"/>
            <a:ext cx="38346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Apertura al aprendizaje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Siempre, pero siempre puedes seguir aprendiendo. Compartir el conocimiento es válido, la construcción colaborativa es la propuesta.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voces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Escuchar a todos, todos podemos reflexionar. Dejar el espacio para que todos podamos participar.</a:t>
            </a:r>
            <a:endParaRPr b="0" i="0" sz="135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55"/>
          <p:cNvSpPr txBox="1"/>
          <p:nvPr/>
        </p:nvSpPr>
        <p:spPr>
          <a:xfrm>
            <a:off x="442200" y="1820650"/>
            <a:ext cx="3834600" cy="18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Presencia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Participar y “estar” en la clase, que tu alrededor no te distraiga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 activa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Escuchar más allá de lo que la persona está expresando directamente</a:t>
            </a:r>
            <a:endParaRPr b="0" i="0" sz="135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55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Acuerdos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5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9" name="Google Shape;289;p55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290" name="Google Shape;290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1" name="Google Shape;291;p55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56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297" name="Google Shape;297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" name="Google Shape;298;p56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56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Integridad referencial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" name="Google Shape;300;p5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" name="Google Shape;301;p56"/>
          <p:cNvSpPr txBox="1"/>
          <p:nvPr/>
        </p:nvSpPr>
        <p:spPr>
          <a:xfrm>
            <a:off x="473350" y="1908175"/>
            <a:ext cx="751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grupos de 8-10 integrantes, se identificarán distintos ejemplos de Integridad Referencial, según los tipos descritos.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" name="Google Shape;302;p56"/>
          <p:cNvSpPr txBox="1"/>
          <p:nvPr/>
        </p:nvSpPr>
        <p:spPr>
          <a:xfrm>
            <a:off x="457350" y="46487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b="0" i="0" lang="es-419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usaremos los breakouts rooms. El tutor/a tendrá el rol de facilitador/a.</a:t>
            </a:r>
            <a:endParaRPr b="0" i="1" sz="10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delete cascade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0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0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" name="Google Shape;121;p40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40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" name="Google Shape;313;p58"/>
          <p:cNvSpPr txBox="1"/>
          <p:nvPr/>
        </p:nvSpPr>
        <p:spPr>
          <a:xfrm>
            <a:off x="473350" y="162610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un ejemplo de cómo se comportarían las acciones mencionadas ante la eliminación de datos en cascada. Pero antes creemos las tablas PAIS y PERSONAS que necesitamos: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4" name="Google Shape;314;p5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15" name="Google Shape;315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6" name="Google Shape;316;p5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delete cascade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p59"/>
          <p:cNvSpPr txBox="1"/>
          <p:nvPr/>
        </p:nvSpPr>
        <p:spPr>
          <a:xfrm>
            <a:off x="457725" y="2440225"/>
            <a:ext cx="473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Pero antes creemos las tablas PAIS y PERSONAS que necesitamos: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3" name="Google Shape;32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176" y="1533325"/>
            <a:ext cx="2751143" cy="22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delete cascade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" name="Google Shape;329;p60"/>
          <p:cNvSpPr txBox="1"/>
          <p:nvPr/>
        </p:nvSpPr>
        <p:spPr>
          <a:xfrm>
            <a:off x="473350" y="1908175"/>
            <a:ext cx="762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la clave extranjera entre las tablas personas y pais con la restricción de integridad referencial on delete cascade: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0" name="Google Shape;33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388" y="3039650"/>
            <a:ext cx="7325224" cy="5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1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delete cascade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61"/>
          <p:cNvSpPr txBox="1"/>
          <p:nvPr/>
        </p:nvSpPr>
        <p:spPr>
          <a:xfrm>
            <a:off x="457725" y="2440225"/>
            <a:ext cx="4730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Agregamos datos a las tablas: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7" name="Google Shape;33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7363" y="1290350"/>
            <a:ext cx="4161225" cy="27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delete cascade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62"/>
          <p:cNvSpPr txBox="1"/>
          <p:nvPr/>
        </p:nvSpPr>
        <p:spPr>
          <a:xfrm>
            <a:off x="493800" y="1224675"/>
            <a:ext cx="7625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419" sz="15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Tablas relacionadas: personas/país</a:t>
            </a:r>
            <a:endParaRPr b="0" i="0" sz="15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62"/>
          <p:cNvSpPr txBox="1"/>
          <p:nvPr/>
        </p:nvSpPr>
        <p:spPr>
          <a:xfrm>
            <a:off x="487150" y="1888250"/>
            <a:ext cx="762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Partimos de las siguientes tablas, donde la columna pais_id de la tabla personas es clave foránea y la referencia es la columna homónima de la tabla país.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5" name="Google Shape;34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000" y="2525625"/>
            <a:ext cx="3674875" cy="1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7950" y="2570638"/>
            <a:ext cx="1915925" cy="15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delete cascade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63"/>
          <p:cNvSpPr txBox="1"/>
          <p:nvPr/>
        </p:nvSpPr>
        <p:spPr>
          <a:xfrm>
            <a:off x="493800" y="1224675"/>
            <a:ext cx="7625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419" sz="15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Tablas relacionadas: personas/país</a:t>
            </a:r>
            <a:endParaRPr b="0" i="0" sz="15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3" name="Google Shape;35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400" y="1916025"/>
            <a:ext cx="3674875" cy="1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0350" y="1961038"/>
            <a:ext cx="1915925" cy="15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3"/>
          <p:cNvSpPr/>
          <p:nvPr/>
        </p:nvSpPr>
        <p:spPr>
          <a:xfrm>
            <a:off x="5976125" y="2825166"/>
            <a:ext cx="1826400" cy="2148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3"/>
          <p:cNvSpPr txBox="1"/>
          <p:nvPr/>
        </p:nvSpPr>
        <p:spPr>
          <a:xfrm>
            <a:off x="515400" y="3770225"/>
            <a:ext cx="8418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Intentemos eliminar el país Argentina con la siguiente sentencia: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7" name="Google Shape;35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3825" y="4188625"/>
            <a:ext cx="3804500" cy="4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delete cascade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64"/>
          <p:cNvSpPr txBox="1"/>
          <p:nvPr/>
        </p:nvSpPr>
        <p:spPr>
          <a:xfrm>
            <a:off x="493800" y="1224675"/>
            <a:ext cx="7625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419" sz="15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Tablas relacionadas: personas/país</a:t>
            </a:r>
            <a:endParaRPr b="0" i="0" sz="15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64"/>
          <p:cNvSpPr txBox="1"/>
          <p:nvPr/>
        </p:nvSpPr>
        <p:spPr>
          <a:xfrm>
            <a:off x="515400" y="1789025"/>
            <a:ext cx="8418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eliminó el país Argentina de la tabla PAIS como sus referencias en la tabla PERSONAS debido a que se establece como acción referencial para borrado en cascada.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5" name="Google Shape;36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600" y="2754027"/>
            <a:ext cx="4070650" cy="12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2225" y="2625700"/>
            <a:ext cx="2178975" cy="14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delete - restrict - no action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66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377" name="Google Shape;377;p6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" name="Google Shape;378;p66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6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66"/>
          <p:cNvSpPr txBox="1"/>
          <p:nvPr/>
        </p:nvSpPr>
        <p:spPr>
          <a:xfrm>
            <a:off x="473350" y="162610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¿Cómo debemos resolver la nacionalidad de personas cuyo país cambia de nombre?</a:t>
            </a:r>
            <a:b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¿Y cuando un país se divide, como sucedió con Serbia y Montenegro en 2006? 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66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67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87" name="Google Shape;387;p6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" name="Google Shape;388;p6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" name="Google Shape;389;p67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SQL: on delete - on update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67"/>
          <p:cNvSpPr txBox="1"/>
          <p:nvPr/>
        </p:nvSpPr>
        <p:spPr>
          <a:xfrm>
            <a:off x="987300" y="4001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67"/>
          <p:cNvSpPr txBox="1"/>
          <p:nvPr/>
        </p:nvSpPr>
        <p:spPr>
          <a:xfrm>
            <a:off x="987300" y="34809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Practicarás los procesos de on delete y on update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1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8" name="Google Shape;1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738" y="1594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1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 procesos de importación con el asistente de importación.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0" name="Google Shape;1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1"/>
          <p:cNvSpPr txBox="1"/>
          <p:nvPr/>
        </p:nvSpPr>
        <p:spPr>
          <a:xfrm>
            <a:off x="2690561" y="20547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 procesos de importación por medio de comandos consola.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2" name="Google Shape;132;p41"/>
          <p:cNvCxnSpPr>
            <a:stCxn id="128" idx="2"/>
            <a:endCxn id="130" idx="0"/>
          </p:cNvCxnSpPr>
          <p:nvPr/>
        </p:nvCxnSpPr>
        <p:spPr>
          <a:xfrm rot="5400000">
            <a:off x="2077276" y="1984888"/>
            <a:ext cx="387300" cy="6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3" name="Google Shape;13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438" y="27645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1"/>
          <p:cNvSpPr txBox="1"/>
          <p:nvPr/>
        </p:nvSpPr>
        <p:spPr>
          <a:xfrm>
            <a:off x="2690561" y="2670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 integridad referencial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738" y="32858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1"/>
          <p:cNvSpPr txBox="1"/>
          <p:nvPr/>
        </p:nvSpPr>
        <p:spPr>
          <a:xfrm>
            <a:off x="2690561" y="314476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las restricciones de integridad referencial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7" name="Google Shape;13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138" y="38481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1"/>
          <p:cNvSpPr txBox="1"/>
          <p:nvPr/>
        </p:nvSpPr>
        <p:spPr>
          <a:xfrm>
            <a:off x="2690561" y="37504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los procesos de delete cascade y update cascade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9" name="Google Shape;139;p41"/>
          <p:cNvCxnSpPr>
            <a:stCxn id="133" idx="2"/>
            <a:endCxn id="135" idx="0"/>
          </p:cNvCxnSpPr>
          <p:nvPr/>
        </p:nvCxnSpPr>
        <p:spPr>
          <a:xfrm flipH="1" rot="-5400000">
            <a:off x="2109075" y="3123338"/>
            <a:ext cx="3243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41"/>
          <p:cNvCxnSpPr>
            <a:stCxn id="135" idx="2"/>
            <a:endCxn id="137" idx="0"/>
          </p:cNvCxnSpPr>
          <p:nvPr/>
        </p:nvCxnSpPr>
        <p:spPr>
          <a:xfrm rot="5400000">
            <a:off x="2088225" y="3665188"/>
            <a:ext cx="3654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68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97" name="Google Shape;397;p6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Google Shape;398;p6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68"/>
          <p:cNvSpPr txBox="1"/>
          <p:nvPr/>
        </p:nvSpPr>
        <p:spPr>
          <a:xfrm>
            <a:off x="501450" y="1081750"/>
            <a:ext cx="7914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SQL: on delete - on update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0" name="Google Shape;40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8"/>
          <p:cNvSpPr txBox="1"/>
          <p:nvPr/>
        </p:nvSpPr>
        <p:spPr>
          <a:xfrm>
            <a:off x="549525" y="2710950"/>
            <a:ext cx="7314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Desarrolla un ejemplo similar, partiendo de dos tablas: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Países y Localidades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Luego: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 registros para, al menos, 4 países.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Relaciona al menos 2 localidades por cada país.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 las tablas utilizando la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 NULL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CASCADE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Ejecuta una consulta de eliminación por cada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2" name="Google Shape;402;p6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i="0" sz="35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8" name="Google Shape;408;p69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409" name="Google Shape;409;p69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0" name="Google Shape;410;p69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6" name="Google Shape;416;p70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417" name="Google Shape;417;p70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8" name="Google Shape;418;p70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9" name="Google Shape;419;p7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0" name="Google Shape;420;p70"/>
          <p:cNvSpPr txBox="1"/>
          <p:nvPr/>
        </p:nvSpPr>
        <p:spPr>
          <a:xfrm>
            <a:off x="457350" y="1725800"/>
            <a:ext cx="775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Char char="✓"/>
            </a:pPr>
            <a:r>
              <a:rPr b="0" i="0" lang="es-419" sz="135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Importar archivos CSV mediante Mysql Workbench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419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Matoosfe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Char char="✓"/>
            </a:pPr>
            <a:r>
              <a:rPr b="0" i="0" lang="es-419" sz="135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Importar CSV vía la consola de Windows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419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Saklar</a:t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1" name="Google Shape;431;p72"/>
          <p:cNvSpPr txBox="1"/>
          <p:nvPr/>
        </p:nvSpPr>
        <p:spPr>
          <a:xfrm>
            <a:off x="2109150" y="2045175"/>
            <a:ext cx="49053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Importación de registros vía Mysql Workbench.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Importación de registros vía consola o Terminal.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Generar archivos CSV y JSON desde una planilla de cálculo.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Integridad referencial.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Restricciones de I.R.ON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Delete Cascade.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ON Update Cascade.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2"/>
          <p:cNvSpPr/>
          <p:nvPr/>
        </p:nvSpPr>
        <p:spPr>
          <a:xfrm>
            <a:off x="3457000" y="3443358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IMPORTAR MEDIANTE LA CONSOLA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42"/>
          <p:cNvSpPr/>
          <p:nvPr/>
        </p:nvSpPr>
        <p:spPr>
          <a:xfrm>
            <a:off x="1063647" y="2451603"/>
            <a:ext cx="1452900" cy="6024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IMPORTACIÓN DE DATOS</a:t>
            </a:r>
            <a:endParaRPr b="0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8" name="Google Shape;148;p42"/>
          <p:cNvSpPr/>
          <p:nvPr/>
        </p:nvSpPr>
        <p:spPr>
          <a:xfrm>
            <a:off x="3457000" y="1550700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ASISTENTE DE IMPORTACIÓN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9" name="Google Shape;149;p42"/>
          <p:cNvCxnSpPr>
            <a:stCxn id="147" idx="3"/>
            <a:endCxn id="148" idx="1"/>
          </p:cNvCxnSpPr>
          <p:nvPr/>
        </p:nvCxnSpPr>
        <p:spPr>
          <a:xfrm flipH="1" rot="10800000">
            <a:off x="2516547" y="1851903"/>
            <a:ext cx="940500" cy="9009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0" name="Google Shape;150;p42"/>
          <p:cNvCxnSpPr>
            <a:stCxn id="147" idx="3"/>
            <a:endCxn id="146" idx="1"/>
          </p:cNvCxnSpPr>
          <p:nvPr/>
        </p:nvCxnSpPr>
        <p:spPr>
          <a:xfrm>
            <a:off x="2516547" y="2752803"/>
            <a:ext cx="940500" cy="991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1" name="Google Shape;151;p42"/>
          <p:cNvSpPr/>
          <p:nvPr/>
        </p:nvSpPr>
        <p:spPr>
          <a:xfrm>
            <a:off x="6422525" y="227055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OPTIMIZACIÓN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42"/>
          <p:cNvSpPr/>
          <p:nvPr/>
        </p:nvSpPr>
        <p:spPr>
          <a:xfrm>
            <a:off x="6422538" y="308209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EL COMANDO </a:t>
            </a:r>
            <a:r>
              <a:rPr b="0" i="0" lang="es-419" sz="1200" u="none" cap="none" strike="noStrike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mysql</a:t>
            </a:r>
            <a:endParaRPr b="0" i="0" sz="1200" u="none" cap="none" strike="noStrike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42"/>
          <p:cNvSpPr/>
          <p:nvPr/>
        </p:nvSpPr>
        <p:spPr>
          <a:xfrm>
            <a:off x="6422525" y="830823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ARCHIVOS CSV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" name="Google Shape;154;p42"/>
          <p:cNvSpPr/>
          <p:nvPr/>
        </p:nvSpPr>
        <p:spPr>
          <a:xfrm>
            <a:off x="6422525" y="1550698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ARCHIVOS JSON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" name="Google Shape;155;p42"/>
          <p:cNvSpPr/>
          <p:nvPr/>
        </p:nvSpPr>
        <p:spPr>
          <a:xfrm>
            <a:off x="6422513" y="3784867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load data local infile</a:t>
            </a:r>
            <a:endParaRPr b="0" i="0" sz="1200" u="none" cap="none" strike="noStrike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6" name="Google Shape;156;p42"/>
          <p:cNvCxnSpPr>
            <a:stCxn id="148" idx="3"/>
            <a:endCxn id="153" idx="1"/>
          </p:cNvCxnSpPr>
          <p:nvPr/>
        </p:nvCxnSpPr>
        <p:spPr>
          <a:xfrm flipH="1" rot="10800000">
            <a:off x="5114800" y="1131900"/>
            <a:ext cx="1307700" cy="720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7" name="Google Shape;157;p42"/>
          <p:cNvCxnSpPr>
            <a:stCxn id="146" idx="3"/>
            <a:endCxn id="155" idx="1"/>
          </p:cNvCxnSpPr>
          <p:nvPr/>
        </p:nvCxnSpPr>
        <p:spPr>
          <a:xfrm>
            <a:off x="5114800" y="3744558"/>
            <a:ext cx="1307700" cy="341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8" name="Google Shape;158;p42"/>
          <p:cNvCxnSpPr>
            <a:stCxn id="148" idx="3"/>
            <a:endCxn id="154" idx="1"/>
          </p:cNvCxnSpPr>
          <p:nvPr/>
        </p:nvCxnSpPr>
        <p:spPr>
          <a:xfrm>
            <a:off x="5114800" y="1851900"/>
            <a:ext cx="13077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9" name="Google Shape;159;p42"/>
          <p:cNvCxnSpPr>
            <a:stCxn id="146" idx="3"/>
            <a:endCxn id="152" idx="1"/>
          </p:cNvCxnSpPr>
          <p:nvPr/>
        </p:nvCxnSpPr>
        <p:spPr>
          <a:xfrm flipH="1" rot="10800000">
            <a:off x="5114800" y="3383358"/>
            <a:ext cx="1307700" cy="361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60" name="Google Shape;160;p42"/>
          <p:cNvCxnSpPr>
            <a:stCxn id="148" idx="3"/>
            <a:endCxn id="151" idx="1"/>
          </p:cNvCxnSpPr>
          <p:nvPr/>
        </p:nvCxnSpPr>
        <p:spPr>
          <a:xfrm>
            <a:off x="5114800" y="1851900"/>
            <a:ext cx="1307700" cy="720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1" name="Google Shape;161;p42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2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" name="Google Shape;163;p42" title="ícono de mapa de contenidos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43"/>
          <p:cNvCxnSpPr>
            <a:stCxn id="170" idx="3"/>
            <a:endCxn id="171" idx="1"/>
          </p:cNvCxnSpPr>
          <p:nvPr/>
        </p:nvCxnSpPr>
        <p:spPr>
          <a:xfrm flipH="1" rot="10800000">
            <a:off x="2625009" y="1834878"/>
            <a:ext cx="1062000" cy="702000"/>
          </a:xfrm>
          <a:prstGeom prst="bentConnector3">
            <a:avLst>
              <a:gd fmla="val -3249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72" name="Google Shape;172;p43"/>
          <p:cNvCxnSpPr>
            <a:stCxn id="170" idx="3"/>
            <a:endCxn id="173" idx="1"/>
          </p:cNvCxnSpPr>
          <p:nvPr/>
        </p:nvCxnSpPr>
        <p:spPr>
          <a:xfrm>
            <a:off x="2625009" y="2536878"/>
            <a:ext cx="1062000" cy="772200"/>
          </a:xfrm>
          <a:prstGeom prst="bentConnector3">
            <a:avLst>
              <a:gd fmla="val -324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74" name="Google Shape;174;p43"/>
          <p:cNvSpPr/>
          <p:nvPr/>
        </p:nvSpPr>
        <p:spPr>
          <a:xfrm>
            <a:off x="6277538" y="227055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RESTRICCIONES DE INTEGRIDAD REF.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43"/>
          <p:cNvSpPr/>
          <p:nvPr/>
        </p:nvSpPr>
        <p:spPr>
          <a:xfrm>
            <a:off x="6277538" y="300749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DELETE CASCADE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" name="Google Shape;176;p43"/>
          <p:cNvSpPr/>
          <p:nvPr/>
        </p:nvSpPr>
        <p:spPr>
          <a:xfrm>
            <a:off x="6314088" y="796661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IMPLEMENTAR ACTUALIZACIÓN DE DATOS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43"/>
          <p:cNvSpPr/>
          <p:nvPr/>
        </p:nvSpPr>
        <p:spPr>
          <a:xfrm>
            <a:off x="6277538" y="1533598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IMPLEMENTAR ELIMINACIÓN DE DATOS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43"/>
          <p:cNvSpPr/>
          <p:nvPr/>
        </p:nvSpPr>
        <p:spPr>
          <a:xfrm>
            <a:off x="6277538" y="3744442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UPDATE CASCADE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9" name="Google Shape;179;p43"/>
          <p:cNvCxnSpPr>
            <a:stCxn id="171" idx="3"/>
            <a:endCxn id="176" idx="1"/>
          </p:cNvCxnSpPr>
          <p:nvPr/>
        </p:nvCxnSpPr>
        <p:spPr>
          <a:xfrm flipH="1" rot="10800000">
            <a:off x="5344938" y="1098000"/>
            <a:ext cx="969300" cy="736800"/>
          </a:xfrm>
          <a:prstGeom prst="bentConnector3">
            <a:avLst>
              <a:gd fmla="val -4038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0" name="Google Shape;180;p43"/>
          <p:cNvCxnSpPr>
            <a:stCxn id="173" idx="3"/>
            <a:endCxn id="178" idx="1"/>
          </p:cNvCxnSpPr>
          <p:nvPr/>
        </p:nvCxnSpPr>
        <p:spPr>
          <a:xfrm>
            <a:off x="5344800" y="3309150"/>
            <a:ext cx="932700" cy="736500"/>
          </a:xfrm>
          <a:prstGeom prst="bentConnector3">
            <a:avLst>
              <a:gd fmla="val -4393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1" name="Google Shape;181;p43"/>
          <p:cNvCxnSpPr>
            <a:stCxn id="171" idx="3"/>
            <a:endCxn id="177" idx="1"/>
          </p:cNvCxnSpPr>
          <p:nvPr/>
        </p:nvCxnSpPr>
        <p:spPr>
          <a:xfrm>
            <a:off x="5344938" y="1834800"/>
            <a:ext cx="932700" cy="600"/>
          </a:xfrm>
          <a:prstGeom prst="bentConnector3">
            <a:avLst>
              <a:gd fmla="val -43939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2" name="Google Shape;182;p43"/>
          <p:cNvCxnSpPr>
            <a:stCxn id="173" idx="3"/>
            <a:endCxn id="175" idx="1"/>
          </p:cNvCxnSpPr>
          <p:nvPr/>
        </p:nvCxnSpPr>
        <p:spPr>
          <a:xfrm>
            <a:off x="5344800" y="3309150"/>
            <a:ext cx="932700" cy="600"/>
          </a:xfrm>
          <a:prstGeom prst="bentConnector3">
            <a:avLst>
              <a:gd fmla="val -4393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3" name="Google Shape;183;p43"/>
          <p:cNvCxnSpPr>
            <a:stCxn id="173" idx="3"/>
            <a:endCxn id="174" idx="1"/>
          </p:cNvCxnSpPr>
          <p:nvPr/>
        </p:nvCxnSpPr>
        <p:spPr>
          <a:xfrm flipH="1" rot="10800000">
            <a:off x="5344800" y="2571750"/>
            <a:ext cx="932700" cy="737400"/>
          </a:xfrm>
          <a:prstGeom prst="bentConnector3">
            <a:avLst>
              <a:gd fmla="val -4393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0" name="Google Shape;170;p43"/>
          <p:cNvSpPr/>
          <p:nvPr/>
        </p:nvSpPr>
        <p:spPr>
          <a:xfrm>
            <a:off x="1172109" y="2235678"/>
            <a:ext cx="1452900" cy="6024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ACTUALIZACIÓN Y ELIMINACIÓN DE DATOS</a:t>
            </a:r>
            <a:endParaRPr b="0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4" name="Google Shape;184;p43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3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6" name="Google Shape;186;p43" title="ícono de mapa de contenidos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3"/>
          <p:cNvSpPr/>
          <p:nvPr/>
        </p:nvSpPr>
        <p:spPr>
          <a:xfrm>
            <a:off x="3687000" y="3007950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INTEGRIDAD REFERENCIAL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43"/>
          <p:cNvSpPr/>
          <p:nvPr/>
        </p:nvSpPr>
        <p:spPr>
          <a:xfrm>
            <a:off x="3687138" y="1533600"/>
            <a:ext cx="1657800" cy="6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CONCEPTOS GENERALES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4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92" name="Google Shape;192;p44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3" name="Google Shape;193;p44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4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44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¿Qué opciones de formato de archivos para importar o exportar datos conoces? 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6" name="Google Shape;196;p44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45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Llevaremos el contenido de una planilla a MySQL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3" name="Google Shape;203;p4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04" name="Google Shape;204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" name="Google Shape;205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1. Exportar contenido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" name="Google Shape;211;p46"/>
          <p:cNvSpPr txBox="1"/>
          <p:nvPr/>
        </p:nvSpPr>
        <p:spPr>
          <a:xfrm>
            <a:off x="457725" y="2745025"/>
            <a:ext cx="473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Exportemos el contenido de la planilla, una vez realizados todos los ajustes, al formato CSV.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Archivo &gt; Descargar &gt; Valores separados por coma (.csv, hoja actual)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2" name="Google Shape;2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0325" y="1180975"/>
            <a:ext cx="3202152" cy="27815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2. Verificar contenido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47"/>
          <p:cNvSpPr txBox="1"/>
          <p:nvPr/>
        </p:nvSpPr>
        <p:spPr>
          <a:xfrm>
            <a:off x="457725" y="2745025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nuestra planilla de cálculo exportada al formato CSV, podemos notar que junto a los datos también se encuentra la información del encabezado.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Esto lo solucionaremos desde el </a:t>
            </a:r>
            <a:r>
              <a:rPr b="0" i="0" lang="es-419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Asistente de Importación</a:t>
            </a:r>
            <a:endParaRPr b="0" i="0" sz="1350" u="none" cap="none" strike="noStrike">
              <a:solidFill>
                <a:schemeClr val="lt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9" name="Google Shape;21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6475" y="1686888"/>
            <a:ext cx="3533400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